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58" r:id="rId4"/>
    <p:sldId id="272" r:id="rId5"/>
    <p:sldId id="265" r:id="rId6"/>
    <p:sldId id="266" r:id="rId7"/>
    <p:sldId id="262" r:id="rId8"/>
    <p:sldId id="264" r:id="rId9"/>
    <p:sldId id="263" r:id="rId10"/>
    <p:sldId id="269" r:id="rId11"/>
    <p:sldId id="270" r:id="rId12"/>
    <p:sldId id="271" r:id="rId13"/>
    <p:sldId id="268" r:id="rId14"/>
  </p:sldIdLst>
  <p:sldSz cx="10079038" cy="7559675"/>
  <p:notesSz cx="7559675" cy="1069181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416" y="-90"/>
      </p:cViewPr>
      <p:guideLst>
        <p:guide orient="horz" pos="2381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quirkos\indy%20project\coding%20time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Time between coding events</a:t>
            </a:r>
          </a:p>
        </c:rich>
      </c:tx>
      <c:layout>
        <c:manualLayout>
          <c:xMode val="edge"/>
          <c:yMode val="edge"/>
          <c:x val="0.3276062744125488"/>
          <c:y val="3.49181261830812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856841713683426E-2"/>
          <c:y val="9.2073585356440557E-2"/>
          <c:w val="0.93982664765329527"/>
          <c:h val="0.8529220451747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1">
                  <c:v>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Sheet1!$A$3:$A$205</c:f>
              <c:numCache>
                <c:formatCode>General</c:formatCode>
                <c:ptCount val="20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</c:numCache>
            </c:numRef>
          </c:xVal>
          <c:yVal>
            <c:numRef>
              <c:f>Sheet1!$B$3:$B$205</c:f>
              <c:numCache>
                <c:formatCode>General</c:formatCode>
                <c:ptCount val="203"/>
                <c:pt idx="0">
                  <c:v>106</c:v>
                </c:pt>
                <c:pt idx="1">
                  <c:v>164</c:v>
                </c:pt>
                <c:pt idx="2">
                  <c:v>111</c:v>
                </c:pt>
                <c:pt idx="3">
                  <c:v>155</c:v>
                </c:pt>
                <c:pt idx="4">
                  <c:v>141</c:v>
                </c:pt>
                <c:pt idx="5">
                  <c:v>18</c:v>
                </c:pt>
                <c:pt idx="6">
                  <c:v>131</c:v>
                </c:pt>
                <c:pt idx="7">
                  <c:v>66</c:v>
                </c:pt>
                <c:pt idx="8">
                  <c:v>14</c:v>
                </c:pt>
                <c:pt idx="9">
                  <c:v>37</c:v>
                </c:pt>
                <c:pt idx="10">
                  <c:v>46</c:v>
                </c:pt>
                <c:pt idx="11">
                  <c:v>5</c:v>
                </c:pt>
                <c:pt idx="12">
                  <c:v>105</c:v>
                </c:pt>
                <c:pt idx="13">
                  <c:v>21</c:v>
                </c:pt>
                <c:pt idx="14">
                  <c:v>7</c:v>
                </c:pt>
                <c:pt idx="15">
                  <c:v>52</c:v>
                </c:pt>
                <c:pt idx="16">
                  <c:v>5</c:v>
                </c:pt>
                <c:pt idx="17">
                  <c:v>180</c:v>
                </c:pt>
                <c:pt idx="18">
                  <c:v>4</c:v>
                </c:pt>
                <c:pt idx="19">
                  <c:v>118</c:v>
                </c:pt>
                <c:pt idx="20">
                  <c:v>41</c:v>
                </c:pt>
                <c:pt idx="21">
                  <c:v>7</c:v>
                </c:pt>
                <c:pt idx="22">
                  <c:v>66</c:v>
                </c:pt>
                <c:pt idx="23">
                  <c:v>100</c:v>
                </c:pt>
                <c:pt idx="24">
                  <c:v>5</c:v>
                </c:pt>
                <c:pt idx="25">
                  <c:v>4</c:v>
                </c:pt>
                <c:pt idx="26">
                  <c:v>30</c:v>
                </c:pt>
                <c:pt idx="27">
                  <c:v>4</c:v>
                </c:pt>
                <c:pt idx="28">
                  <c:v>8</c:v>
                </c:pt>
                <c:pt idx="29">
                  <c:v>50</c:v>
                </c:pt>
                <c:pt idx="30">
                  <c:v>25</c:v>
                </c:pt>
                <c:pt idx="31">
                  <c:v>4</c:v>
                </c:pt>
                <c:pt idx="32">
                  <c:v>16</c:v>
                </c:pt>
                <c:pt idx="33">
                  <c:v>3</c:v>
                </c:pt>
                <c:pt idx="34">
                  <c:v>35</c:v>
                </c:pt>
                <c:pt idx="35">
                  <c:v>4</c:v>
                </c:pt>
                <c:pt idx="36">
                  <c:v>5</c:v>
                </c:pt>
                <c:pt idx="37">
                  <c:v>15</c:v>
                </c:pt>
                <c:pt idx="38">
                  <c:v>14</c:v>
                </c:pt>
                <c:pt idx="39">
                  <c:v>23</c:v>
                </c:pt>
                <c:pt idx="40">
                  <c:v>9</c:v>
                </c:pt>
                <c:pt idx="41">
                  <c:v>3</c:v>
                </c:pt>
                <c:pt idx="42">
                  <c:v>13</c:v>
                </c:pt>
                <c:pt idx="43">
                  <c:v>42</c:v>
                </c:pt>
                <c:pt idx="44">
                  <c:v>3</c:v>
                </c:pt>
                <c:pt idx="45">
                  <c:v>4</c:v>
                </c:pt>
                <c:pt idx="46">
                  <c:v>23</c:v>
                </c:pt>
                <c:pt idx="47">
                  <c:v>20</c:v>
                </c:pt>
                <c:pt idx="48">
                  <c:v>5</c:v>
                </c:pt>
                <c:pt idx="49">
                  <c:v>4</c:v>
                </c:pt>
                <c:pt idx="50">
                  <c:v>11</c:v>
                </c:pt>
                <c:pt idx="51">
                  <c:v>41</c:v>
                </c:pt>
                <c:pt idx="52">
                  <c:v>2</c:v>
                </c:pt>
                <c:pt idx="53">
                  <c:v>6</c:v>
                </c:pt>
                <c:pt idx="54">
                  <c:v>6</c:v>
                </c:pt>
                <c:pt idx="55">
                  <c:v>19</c:v>
                </c:pt>
                <c:pt idx="56">
                  <c:v>17</c:v>
                </c:pt>
                <c:pt idx="57">
                  <c:v>3</c:v>
                </c:pt>
                <c:pt idx="58">
                  <c:v>6</c:v>
                </c:pt>
                <c:pt idx="59">
                  <c:v>6</c:v>
                </c:pt>
                <c:pt idx="60">
                  <c:v>128</c:v>
                </c:pt>
                <c:pt idx="61">
                  <c:v>87</c:v>
                </c:pt>
                <c:pt idx="62">
                  <c:v>16</c:v>
                </c:pt>
                <c:pt idx="63">
                  <c:v>22</c:v>
                </c:pt>
                <c:pt idx="64">
                  <c:v>4</c:v>
                </c:pt>
                <c:pt idx="65">
                  <c:v>42</c:v>
                </c:pt>
                <c:pt idx="66">
                  <c:v>4</c:v>
                </c:pt>
                <c:pt idx="67">
                  <c:v>47</c:v>
                </c:pt>
                <c:pt idx="68">
                  <c:v>12</c:v>
                </c:pt>
                <c:pt idx="69">
                  <c:v>8</c:v>
                </c:pt>
                <c:pt idx="70">
                  <c:v>75</c:v>
                </c:pt>
                <c:pt idx="71">
                  <c:v>14</c:v>
                </c:pt>
                <c:pt idx="72">
                  <c:v>48</c:v>
                </c:pt>
                <c:pt idx="73">
                  <c:v>4</c:v>
                </c:pt>
                <c:pt idx="74">
                  <c:v>33</c:v>
                </c:pt>
                <c:pt idx="75">
                  <c:v>25</c:v>
                </c:pt>
                <c:pt idx="76">
                  <c:v>18</c:v>
                </c:pt>
                <c:pt idx="77">
                  <c:v>20</c:v>
                </c:pt>
                <c:pt idx="78">
                  <c:v>2</c:v>
                </c:pt>
                <c:pt idx="79">
                  <c:v>5</c:v>
                </c:pt>
                <c:pt idx="80">
                  <c:v>35</c:v>
                </c:pt>
                <c:pt idx="81">
                  <c:v>7</c:v>
                </c:pt>
                <c:pt idx="82">
                  <c:v>37</c:v>
                </c:pt>
                <c:pt idx="83">
                  <c:v>5</c:v>
                </c:pt>
                <c:pt idx="84">
                  <c:v>32</c:v>
                </c:pt>
                <c:pt idx="85">
                  <c:v>3</c:v>
                </c:pt>
                <c:pt idx="86">
                  <c:v>3</c:v>
                </c:pt>
                <c:pt idx="87">
                  <c:v>20</c:v>
                </c:pt>
                <c:pt idx="88">
                  <c:v>8</c:v>
                </c:pt>
                <c:pt idx="89">
                  <c:v>11</c:v>
                </c:pt>
                <c:pt idx="90">
                  <c:v>50</c:v>
                </c:pt>
                <c:pt idx="91">
                  <c:v>5</c:v>
                </c:pt>
                <c:pt idx="92">
                  <c:v>4</c:v>
                </c:pt>
                <c:pt idx="93">
                  <c:v>8</c:v>
                </c:pt>
                <c:pt idx="94">
                  <c:v>18</c:v>
                </c:pt>
                <c:pt idx="95">
                  <c:v>9</c:v>
                </c:pt>
                <c:pt idx="96">
                  <c:v>49</c:v>
                </c:pt>
                <c:pt idx="97">
                  <c:v>4</c:v>
                </c:pt>
                <c:pt idx="98">
                  <c:v>4</c:v>
                </c:pt>
                <c:pt idx="99">
                  <c:v>32</c:v>
                </c:pt>
                <c:pt idx="100">
                  <c:v>4</c:v>
                </c:pt>
                <c:pt idx="101">
                  <c:v>4</c:v>
                </c:pt>
                <c:pt idx="102">
                  <c:v>31</c:v>
                </c:pt>
                <c:pt idx="103">
                  <c:v>35</c:v>
                </c:pt>
                <c:pt idx="104">
                  <c:v>17</c:v>
                </c:pt>
                <c:pt idx="105">
                  <c:v>17</c:v>
                </c:pt>
                <c:pt idx="106">
                  <c:v>54</c:v>
                </c:pt>
                <c:pt idx="107">
                  <c:v>6</c:v>
                </c:pt>
                <c:pt idx="108">
                  <c:v>3</c:v>
                </c:pt>
                <c:pt idx="109">
                  <c:v>51</c:v>
                </c:pt>
                <c:pt idx="110">
                  <c:v>4</c:v>
                </c:pt>
                <c:pt idx="111">
                  <c:v>4</c:v>
                </c:pt>
                <c:pt idx="112">
                  <c:v>13</c:v>
                </c:pt>
                <c:pt idx="113">
                  <c:v>3</c:v>
                </c:pt>
                <c:pt idx="114">
                  <c:v>12</c:v>
                </c:pt>
                <c:pt idx="115">
                  <c:v>17</c:v>
                </c:pt>
                <c:pt idx="116">
                  <c:v>3</c:v>
                </c:pt>
                <c:pt idx="117">
                  <c:v>15</c:v>
                </c:pt>
                <c:pt idx="118">
                  <c:v>4</c:v>
                </c:pt>
                <c:pt idx="119">
                  <c:v>319</c:v>
                </c:pt>
                <c:pt idx="120">
                  <c:v>152</c:v>
                </c:pt>
                <c:pt idx="121">
                  <c:v>39</c:v>
                </c:pt>
                <c:pt idx="122">
                  <c:v>3</c:v>
                </c:pt>
                <c:pt idx="123">
                  <c:v>20</c:v>
                </c:pt>
                <c:pt idx="124">
                  <c:v>4</c:v>
                </c:pt>
                <c:pt idx="125">
                  <c:v>7</c:v>
                </c:pt>
                <c:pt idx="126">
                  <c:v>5</c:v>
                </c:pt>
                <c:pt idx="127">
                  <c:v>134</c:v>
                </c:pt>
                <c:pt idx="128">
                  <c:v>11</c:v>
                </c:pt>
                <c:pt idx="129">
                  <c:v>20</c:v>
                </c:pt>
                <c:pt idx="130">
                  <c:v>3</c:v>
                </c:pt>
                <c:pt idx="131">
                  <c:v>35</c:v>
                </c:pt>
                <c:pt idx="132">
                  <c:v>4</c:v>
                </c:pt>
                <c:pt idx="133">
                  <c:v>24</c:v>
                </c:pt>
                <c:pt idx="134">
                  <c:v>10</c:v>
                </c:pt>
                <c:pt idx="135">
                  <c:v>18</c:v>
                </c:pt>
                <c:pt idx="136">
                  <c:v>20</c:v>
                </c:pt>
                <c:pt idx="137">
                  <c:v>3</c:v>
                </c:pt>
                <c:pt idx="138">
                  <c:v>11</c:v>
                </c:pt>
                <c:pt idx="139">
                  <c:v>7</c:v>
                </c:pt>
                <c:pt idx="140">
                  <c:v>17</c:v>
                </c:pt>
                <c:pt idx="141">
                  <c:v>4</c:v>
                </c:pt>
                <c:pt idx="142">
                  <c:v>4</c:v>
                </c:pt>
                <c:pt idx="143">
                  <c:v>39</c:v>
                </c:pt>
                <c:pt idx="144">
                  <c:v>2</c:v>
                </c:pt>
                <c:pt idx="145">
                  <c:v>30</c:v>
                </c:pt>
                <c:pt idx="146">
                  <c:v>63</c:v>
                </c:pt>
                <c:pt idx="147">
                  <c:v>6</c:v>
                </c:pt>
                <c:pt idx="148">
                  <c:v>5</c:v>
                </c:pt>
                <c:pt idx="149">
                  <c:v>10</c:v>
                </c:pt>
                <c:pt idx="150">
                  <c:v>14</c:v>
                </c:pt>
                <c:pt idx="151">
                  <c:v>18</c:v>
                </c:pt>
                <c:pt idx="152">
                  <c:v>23</c:v>
                </c:pt>
                <c:pt idx="153">
                  <c:v>42</c:v>
                </c:pt>
                <c:pt idx="154">
                  <c:v>8</c:v>
                </c:pt>
                <c:pt idx="155">
                  <c:v>57</c:v>
                </c:pt>
                <c:pt idx="156">
                  <c:v>4</c:v>
                </c:pt>
                <c:pt idx="157">
                  <c:v>15</c:v>
                </c:pt>
                <c:pt idx="158">
                  <c:v>22</c:v>
                </c:pt>
                <c:pt idx="159">
                  <c:v>24</c:v>
                </c:pt>
                <c:pt idx="160">
                  <c:v>24</c:v>
                </c:pt>
                <c:pt idx="161">
                  <c:v>63</c:v>
                </c:pt>
                <c:pt idx="162">
                  <c:v>66</c:v>
                </c:pt>
                <c:pt idx="163">
                  <c:v>7</c:v>
                </c:pt>
                <c:pt idx="164">
                  <c:v>4</c:v>
                </c:pt>
                <c:pt idx="165">
                  <c:v>23</c:v>
                </c:pt>
                <c:pt idx="166">
                  <c:v>5</c:v>
                </c:pt>
                <c:pt idx="167">
                  <c:v>10</c:v>
                </c:pt>
                <c:pt idx="168">
                  <c:v>7</c:v>
                </c:pt>
                <c:pt idx="169">
                  <c:v>26</c:v>
                </c:pt>
                <c:pt idx="170">
                  <c:v>4</c:v>
                </c:pt>
                <c:pt idx="171">
                  <c:v>8</c:v>
                </c:pt>
                <c:pt idx="172">
                  <c:v>3</c:v>
                </c:pt>
                <c:pt idx="173">
                  <c:v>37</c:v>
                </c:pt>
                <c:pt idx="174">
                  <c:v>32</c:v>
                </c:pt>
                <c:pt idx="175">
                  <c:v>43</c:v>
                </c:pt>
                <c:pt idx="176">
                  <c:v>26</c:v>
                </c:pt>
                <c:pt idx="177">
                  <c:v>31</c:v>
                </c:pt>
                <c:pt idx="178">
                  <c:v>6</c:v>
                </c:pt>
                <c:pt idx="179">
                  <c:v>2</c:v>
                </c:pt>
                <c:pt idx="180">
                  <c:v>12</c:v>
                </c:pt>
                <c:pt idx="181">
                  <c:v>31</c:v>
                </c:pt>
                <c:pt idx="182">
                  <c:v>5</c:v>
                </c:pt>
                <c:pt idx="183">
                  <c:v>22</c:v>
                </c:pt>
                <c:pt idx="184">
                  <c:v>38</c:v>
                </c:pt>
                <c:pt idx="185">
                  <c:v>3</c:v>
                </c:pt>
                <c:pt idx="186">
                  <c:v>41</c:v>
                </c:pt>
                <c:pt idx="187">
                  <c:v>6</c:v>
                </c:pt>
                <c:pt idx="188">
                  <c:v>8</c:v>
                </c:pt>
                <c:pt idx="189">
                  <c:v>3</c:v>
                </c:pt>
                <c:pt idx="190">
                  <c:v>20</c:v>
                </c:pt>
                <c:pt idx="191">
                  <c:v>3</c:v>
                </c:pt>
                <c:pt idx="192">
                  <c:v>8</c:v>
                </c:pt>
                <c:pt idx="193">
                  <c:v>29</c:v>
                </c:pt>
                <c:pt idx="194">
                  <c:v>4</c:v>
                </c:pt>
                <c:pt idx="195">
                  <c:v>3</c:v>
                </c:pt>
                <c:pt idx="196">
                  <c:v>27</c:v>
                </c:pt>
                <c:pt idx="197">
                  <c:v>4</c:v>
                </c:pt>
                <c:pt idx="198">
                  <c:v>18</c:v>
                </c:pt>
                <c:pt idx="199">
                  <c:v>6</c:v>
                </c:pt>
                <c:pt idx="200">
                  <c:v>15</c:v>
                </c:pt>
                <c:pt idx="201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Sheet1!$C$1:$C$2</c:f>
              <c:strCache>
                <c:ptCount val="2"/>
                <c:pt idx="1">
                  <c:v>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Sheet1!$A$3:$A$205</c:f>
              <c:numCache>
                <c:formatCode>General</c:formatCode>
                <c:ptCount val="20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</c:numCache>
            </c:numRef>
          </c:xVal>
          <c:yVal>
            <c:numRef>
              <c:f>Sheet1!$C$3:$C$205</c:f>
              <c:numCache>
                <c:formatCode>General</c:formatCode>
                <c:ptCount val="203"/>
                <c:pt idx="0">
                  <c:v>89</c:v>
                </c:pt>
                <c:pt idx="1">
                  <c:v>46</c:v>
                </c:pt>
                <c:pt idx="2">
                  <c:v>36</c:v>
                </c:pt>
                <c:pt idx="3">
                  <c:v>24</c:v>
                </c:pt>
                <c:pt idx="4">
                  <c:v>23</c:v>
                </c:pt>
                <c:pt idx="5">
                  <c:v>7</c:v>
                </c:pt>
                <c:pt idx="6">
                  <c:v>19</c:v>
                </c:pt>
                <c:pt idx="7">
                  <c:v>45</c:v>
                </c:pt>
                <c:pt idx="8">
                  <c:v>108</c:v>
                </c:pt>
                <c:pt idx="9">
                  <c:v>5</c:v>
                </c:pt>
                <c:pt idx="10">
                  <c:v>38</c:v>
                </c:pt>
                <c:pt idx="11">
                  <c:v>7</c:v>
                </c:pt>
                <c:pt idx="12">
                  <c:v>20</c:v>
                </c:pt>
                <c:pt idx="13">
                  <c:v>4</c:v>
                </c:pt>
                <c:pt idx="14">
                  <c:v>14</c:v>
                </c:pt>
                <c:pt idx="15">
                  <c:v>4</c:v>
                </c:pt>
                <c:pt idx="16">
                  <c:v>33</c:v>
                </c:pt>
                <c:pt idx="17">
                  <c:v>67</c:v>
                </c:pt>
                <c:pt idx="18">
                  <c:v>47</c:v>
                </c:pt>
                <c:pt idx="19">
                  <c:v>44</c:v>
                </c:pt>
                <c:pt idx="20">
                  <c:v>5</c:v>
                </c:pt>
                <c:pt idx="21">
                  <c:v>9</c:v>
                </c:pt>
                <c:pt idx="22">
                  <c:v>26</c:v>
                </c:pt>
                <c:pt idx="23">
                  <c:v>26</c:v>
                </c:pt>
                <c:pt idx="24">
                  <c:v>6</c:v>
                </c:pt>
                <c:pt idx="25">
                  <c:v>6</c:v>
                </c:pt>
                <c:pt idx="26">
                  <c:v>5</c:v>
                </c:pt>
                <c:pt idx="27">
                  <c:v>13</c:v>
                </c:pt>
                <c:pt idx="28">
                  <c:v>4</c:v>
                </c:pt>
                <c:pt idx="29">
                  <c:v>12</c:v>
                </c:pt>
                <c:pt idx="30">
                  <c:v>4</c:v>
                </c:pt>
                <c:pt idx="31">
                  <c:v>5</c:v>
                </c:pt>
                <c:pt idx="32">
                  <c:v>40</c:v>
                </c:pt>
                <c:pt idx="33">
                  <c:v>32</c:v>
                </c:pt>
                <c:pt idx="34">
                  <c:v>6</c:v>
                </c:pt>
                <c:pt idx="35">
                  <c:v>25</c:v>
                </c:pt>
                <c:pt idx="36">
                  <c:v>5</c:v>
                </c:pt>
                <c:pt idx="37">
                  <c:v>17</c:v>
                </c:pt>
                <c:pt idx="38">
                  <c:v>66</c:v>
                </c:pt>
                <c:pt idx="39">
                  <c:v>4</c:v>
                </c:pt>
                <c:pt idx="40">
                  <c:v>24</c:v>
                </c:pt>
                <c:pt idx="41">
                  <c:v>29</c:v>
                </c:pt>
                <c:pt idx="42">
                  <c:v>5</c:v>
                </c:pt>
                <c:pt idx="43">
                  <c:v>42</c:v>
                </c:pt>
                <c:pt idx="44">
                  <c:v>5</c:v>
                </c:pt>
                <c:pt idx="45">
                  <c:v>8</c:v>
                </c:pt>
                <c:pt idx="46">
                  <c:v>54</c:v>
                </c:pt>
                <c:pt idx="47">
                  <c:v>9</c:v>
                </c:pt>
                <c:pt idx="48">
                  <c:v>8</c:v>
                </c:pt>
                <c:pt idx="49">
                  <c:v>94</c:v>
                </c:pt>
                <c:pt idx="50">
                  <c:v>27</c:v>
                </c:pt>
                <c:pt idx="51">
                  <c:v>4</c:v>
                </c:pt>
                <c:pt idx="52">
                  <c:v>34</c:v>
                </c:pt>
                <c:pt idx="53">
                  <c:v>6</c:v>
                </c:pt>
                <c:pt idx="54">
                  <c:v>17</c:v>
                </c:pt>
                <c:pt idx="55">
                  <c:v>76</c:v>
                </c:pt>
                <c:pt idx="56">
                  <c:v>34</c:v>
                </c:pt>
                <c:pt idx="57">
                  <c:v>5</c:v>
                </c:pt>
                <c:pt idx="58">
                  <c:v>6</c:v>
                </c:pt>
                <c:pt idx="59">
                  <c:v>28</c:v>
                </c:pt>
                <c:pt idx="60">
                  <c:v>18</c:v>
                </c:pt>
                <c:pt idx="61">
                  <c:v>24</c:v>
                </c:pt>
                <c:pt idx="62">
                  <c:v>4</c:v>
                </c:pt>
                <c:pt idx="64">
                  <c:v>5</c:v>
                </c:pt>
                <c:pt idx="65">
                  <c:v>86</c:v>
                </c:pt>
                <c:pt idx="66">
                  <c:v>45</c:v>
                </c:pt>
                <c:pt idx="67">
                  <c:v>4</c:v>
                </c:pt>
                <c:pt idx="68">
                  <c:v>6</c:v>
                </c:pt>
                <c:pt idx="69">
                  <c:v>5</c:v>
                </c:pt>
                <c:pt idx="70">
                  <c:v>65</c:v>
                </c:pt>
                <c:pt idx="71">
                  <c:v>4</c:v>
                </c:pt>
                <c:pt idx="72">
                  <c:v>4</c:v>
                </c:pt>
                <c:pt idx="73">
                  <c:v>27</c:v>
                </c:pt>
                <c:pt idx="74">
                  <c:v>3</c:v>
                </c:pt>
                <c:pt idx="75">
                  <c:v>52</c:v>
                </c:pt>
                <c:pt idx="76">
                  <c:v>53</c:v>
                </c:pt>
                <c:pt idx="77">
                  <c:v>20</c:v>
                </c:pt>
                <c:pt idx="78">
                  <c:v>4</c:v>
                </c:pt>
                <c:pt idx="79">
                  <c:v>8</c:v>
                </c:pt>
                <c:pt idx="80">
                  <c:v>26</c:v>
                </c:pt>
                <c:pt idx="81">
                  <c:v>5</c:v>
                </c:pt>
                <c:pt idx="82">
                  <c:v>4</c:v>
                </c:pt>
                <c:pt idx="83">
                  <c:v>17</c:v>
                </c:pt>
                <c:pt idx="84">
                  <c:v>4</c:v>
                </c:pt>
                <c:pt idx="85">
                  <c:v>12</c:v>
                </c:pt>
                <c:pt idx="86">
                  <c:v>3</c:v>
                </c:pt>
                <c:pt idx="87">
                  <c:v>4</c:v>
                </c:pt>
                <c:pt idx="88">
                  <c:v>4</c:v>
                </c:pt>
                <c:pt idx="89">
                  <c:v>21</c:v>
                </c:pt>
                <c:pt idx="90">
                  <c:v>6</c:v>
                </c:pt>
                <c:pt idx="91">
                  <c:v>32</c:v>
                </c:pt>
                <c:pt idx="92">
                  <c:v>38</c:v>
                </c:pt>
                <c:pt idx="93">
                  <c:v>7</c:v>
                </c:pt>
                <c:pt idx="94">
                  <c:v>54</c:v>
                </c:pt>
                <c:pt idx="95">
                  <c:v>26</c:v>
                </c:pt>
                <c:pt idx="96">
                  <c:v>22</c:v>
                </c:pt>
                <c:pt idx="97">
                  <c:v>6</c:v>
                </c:pt>
                <c:pt idx="98">
                  <c:v>10</c:v>
                </c:pt>
                <c:pt idx="99">
                  <c:v>74</c:v>
                </c:pt>
                <c:pt idx="100">
                  <c:v>11</c:v>
                </c:pt>
                <c:pt idx="101">
                  <c:v>22</c:v>
                </c:pt>
                <c:pt idx="102">
                  <c:v>13</c:v>
                </c:pt>
                <c:pt idx="103">
                  <c:v>23</c:v>
                </c:pt>
                <c:pt idx="104">
                  <c:v>16</c:v>
                </c:pt>
                <c:pt idx="105">
                  <c:v>4</c:v>
                </c:pt>
                <c:pt idx="106">
                  <c:v>7</c:v>
                </c:pt>
                <c:pt idx="107">
                  <c:v>6</c:v>
                </c:pt>
                <c:pt idx="108">
                  <c:v>7</c:v>
                </c:pt>
                <c:pt idx="109">
                  <c:v>45</c:v>
                </c:pt>
                <c:pt idx="110">
                  <c:v>58</c:v>
                </c:pt>
                <c:pt idx="111">
                  <c:v>71</c:v>
                </c:pt>
                <c:pt idx="112">
                  <c:v>3</c:v>
                </c:pt>
                <c:pt idx="113">
                  <c:v>34</c:v>
                </c:pt>
                <c:pt idx="114">
                  <c:v>7</c:v>
                </c:pt>
                <c:pt idx="115">
                  <c:v>4</c:v>
                </c:pt>
                <c:pt idx="116">
                  <c:v>10</c:v>
                </c:pt>
                <c:pt idx="117">
                  <c:v>3</c:v>
                </c:pt>
                <c:pt idx="118">
                  <c:v>5</c:v>
                </c:pt>
                <c:pt idx="119">
                  <c:v>22</c:v>
                </c:pt>
                <c:pt idx="120">
                  <c:v>5</c:v>
                </c:pt>
                <c:pt idx="121">
                  <c:v>5</c:v>
                </c:pt>
                <c:pt idx="122">
                  <c:v>18</c:v>
                </c:pt>
                <c:pt idx="123">
                  <c:v>15</c:v>
                </c:pt>
                <c:pt idx="124">
                  <c:v>4</c:v>
                </c:pt>
                <c:pt idx="125">
                  <c:v>17</c:v>
                </c:pt>
                <c:pt idx="126">
                  <c:v>14</c:v>
                </c:pt>
                <c:pt idx="127">
                  <c:v>13</c:v>
                </c:pt>
                <c:pt idx="128">
                  <c:v>3</c:v>
                </c:pt>
                <c:pt idx="129">
                  <c:v>3</c:v>
                </c:pt>
                <c:pt idx="130">
                  <c:v>14</c:v>
                </c:pt>
                <c:pt idx="131">
                  <c:v>13</c:v>
                </c:pt>
                <c:pt idx="132">
                  <c:v>15</c:v>
                </c:pt>
                <c:pt idx="133">
                  <c:v>43</c:v>
                </c:pt>
                <c:pt idx="134">
                  <c:v>39</c:v>
                </c:pt>
                <c:pt idx="135">
                  <c:v>22</c:v>
                </c:pt>
                <c:pt idx="136">
                  <c:v>3</c:v>
                </c:pt>
                <c:pt idx="137">
                  <c:v>5</c:v>
                </c:pt>
                <c:pt idx="138">
                  <c:v>30</c:v>
                </c:pt>
                <c:pt idx="139">
                  <c:v>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Sheet1!$D$1:$D$2</c:f>
              <c:strCache>
                <c:ptCount val="2"/>
                <c:pt idx="1">
                  <c:v>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Sheet1!$A$3:$A$205</c:f>
              <c:numCache>
                <c:formatCode>General</c:formatCode>
                <c:ptCount val="20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</c:numCache>
            </c:numRef>
          </c:xVal>
          <c:yVal>
            <c:numRef>
              <c:f>Sheet1!$D$3:$D$205</c:f>
              <c:numCache>
                <c:formatCode>General</c:formatCode>
                <c:ptCount val="203"/>
                <c:pt idx="0">
                  <c:v>46</c:v>
                </c:pt>
                <c:pt idx="1">
                  <c:v>7</c:v>
                </c:pt>
                <c:pt idx="2">
                  <c:v>35</c:v>
                </c:pt>
                <c:pt idx="3">
                  <c:v>60</c:v>
                </c:pt>
                <c:pt idx="4">
                  <c:v>145</c:v>
                </c:pt>
                <c:pt idx="5">
                  <c:v>10</c:v>
                </c:pt>
                <c:pt idx="6">
                  <c:v>58</c:v>
                </c:pt>
                <c:pt idx="7">
                  <c:v>10</c:v>
                </c:pt>
                <c:pt idx="8">
                  <c:v>21</c:v>
                </c:pt>
                <c:pt idx="9">
                  <c:v>9</c:v>
                </c:pt>
                <c:pt idx="10">
                  <c:v>36</c:v>
                </c:pt>
                <c:pt idx="11">
                  <c:v>11</c:v>
                </c:pt>
                <c:pt idx="12">
                  <c:v>18</c:v>
                </c:pt>
                <c:pt idx="13">
                  <c:v>45</c:v>
                </c:pt>
                <c:pt idx="14">
                  <c:v>41</c:v>
                </c:pt>
                <c:pt idx="15">
                  <c:v>8</c:v>
                </c:pt>
                <c:pt idx="16">
                  <c:v>12</c:v>
                </c:pt>
                <c:pt idx="17">
                  <c:v>20</c:v>
                </c:pt>
                <c:pt idx="18">
                  <c:v>26</c:v>
                </c:pt>
                <c:pt idx="19">
                  <c:v>10</c:v>
                </c:pt>
                <c:pt idx="20">
                  <c:v>27</c:v>
                </c:pt>
                <c:pt idx="21">
                  <c:v>3</c:v>
                </c:pt>
                <c:pt idx="22">
                  <c:v>54</c:v>
                </c:pt>
                <c:pt idx="23">
                  <c:v>4</c:v>
                </c:pt>
                <c:pt idx="24">
                  <c:v>33</c:v>
                </c:pt>
                <c:pt idx="25">
                  <c:v>15</c:v>
                </c:pt>
                <c:pt idx="26">
                  <c:v>6</c:v>
                </c:pt>
                <c:pt idx="27">
                  <c:v>10</c:v>
                </c:pt>
                <c:pt idx="28">
                  <c:v>4</c:v>
                </c:pt>
                <c:pt idx="29">
                  <c:v>6</c:v>
                </c:pt>
                <c:pt idx="30">
                  <c:v>4</c:v>
                </c:pt>
                <c:pt idx="31">
                  <c:v>10</c:v>
                </c:pt>
                <c:pt idx="32">
                  <c:v>4</c:v>
                </c:pt>
                <c:pt idx="33">
                  <c:v>4</c:v>
                </c:pt>
                <c:pt idx="34">
                  <c:v>55</c:v>
                </c:pt>
                <c:pt idx="35">
                  <c:v>5</c:v>
                </c:pt>
                <c:pt idx="36">
                  <c:v>54</c:v>
                </c:pt>
                <c:pt idx="37">
                  <c:v>7</c:v>
                </c:pt>
                <c:pt idx="38">
                  <c:v>13</c:v>
                </c:pt>
                <c:pt idx="39">
                  <c:v>77</c:v>
                </c:pt>
                <c:pt idx="40">
                  <c:v>43</c:v>
                </c:pt>
                <c:pt idx="41">
                  <c:v>20</c:v>
                </c:pt>
                <c:pt idx="42">
                  <c:v>8</c:v>
                </c:pt>
                <c:pt idx="43">
                  <c:v>21</c:v>
                </c:pt>
                <c:pt idx="44">
                  <c:v>27</c:v>
                </c:pt>
                <c:pt idx="45">
                  <c:v>9</c:v>
                </c:pt>
                <c:pt idx="46">
                  <c:v>7</c:v>
                </c:pt>
                <c:pt idx="47">
                  <c:v>7</c:v>
                </c:pt>
                <c:pt idx="48">
                  <c:v>17</c:v>
                </c:pt>
                <c:pt idx="49">
                  <c:v>8</c:v>
                </c:pt>
                <c:pt idx="50">
                  <c:v>13</c:v>
                </c:pt>
                <c:pt idx="51">
                  <c:v>78</c:v>
                </c:pt>
                <c:pt idx="52">
                  <c:v>8</c:v>
                </c:pt>
                <c:pt idx="53">
                  <c:v>12</c:v>
                </c:pt>
                <c:pt idx="54">
                  <c:v>11</c:v>
                </c:pt>
                <c:pt idx="55">
                  <c:v>19</c:v>
                </c:pt>
                <c:pt idx="56">
                  <c:v>7</c:v>
                </c:pt>
                <c:pt idx="57">
                  <c:v>12</c:v>
                </c:pt>
                <c:pt idx="58">
                  <c:v>8</c:v>
                </c:pt>
                <c:pt idx="59">
                  <c:v>18</c:v>
                </c:pt>
                <c:pt idx="60">
                  <c:v>5</c:v>
                </c:pt>
                <c:pt idx="61">
                  <c:v>11</c:v>
                </c:pt>
                <c:pt idx="62">
                  <c:v>7</c:v>
                </c:pt>
                <c:pt idx="63">
                  <c:v>12</c:v>
                </c:pt>
                <c:pt idx="64">
                  <c:v>19</c:v>
                </c:pt>
                <c:pt idx="65">
                  <c:v>13</c:v>
                </c:pt>
                <c:pt idx="66">
                  <c:v>16</c:v>
                </c:pt>
                <c:pt idx="67">
                  <c:v>5</c:v>
                </c:pt>
                <c:pt idx="68">
                  <c:v>8</c:v>
                </c:pt>
                <c:pt idx="69">
                  <c:v>19</c:v>
                </c:pt>
                <c:pt idx="70">
                  <c:v>5</c:v>
                </c:pt>
                <c:pt idx="71">
                  <c:v>8</c:v>
                </c:pt>
                <c:pt idx="72">
                  <c:v>7</c:v>
                </c:pt>
                <c:pt idx="73">
                  <c:v>10</c:v>
                </c:pt>
                <c:pt idx="74">
                  <c:v>5</c:v>
                </c:pt>
                <c:pt idx="75">
                  <c:v>17</c:v>
                </c:pt>
                <c:pt idx="76">
                  <c:v>5</c:v>
                </c:pt>
                <c:pt idx="77">
                  <c:v>6</c:v>
                </c:pt>
                <c:pt idx="78">
                  <c:v>6</c:v>
                </c:pt>
                <c:pt idx="79">
                  <c:v>33</c:v>
                </c:pt>
                <c:pt idx="80">
                  <c:v>5</c:v>
                </c:pt>
                <c:pt idx="82">
                  <c:v>18</c:v>
                </c:pt>
                <c:pt idx="83">
                  <c:v>5</c:v>
                </c:pt>
                <c:pt idx="84">
                  <c:v>5</c:v>
                </c:pt>
                <c:pt idx="85">
                  <c:v>6</c:v>
                </c:pt>
                <c:pt idx="86">
                  <c:v>12</c:v>
                </c:pt>
                <c:pt idx="87">
                  <c:v>11</c:v>
                </c:pt>
                <c:pt idx="88">
                  <c:v>14</c:v>
                </c:pt>
                <c:pt idx="89">
                  <c:v>4</c:v>
                </c:pt>
                <c:pt idx="90">
                  <c:v>5</c:v>
                </c:pt>
                <c:pt idx="91">
                  <c:v>6</c:v>
                </c:pt>
                <c:pt idx="92">
                  <c:v>14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13</c:v>
                </c:pt>
                <c:pt idx="97">
                  <c:v>5</c:v>
                </c:pt>
                <c:pt idx="98">
                  <c:v>4</c:v>
                </c:pt>
                <c:pt idx="99">
                  <c:v>7</c:v>
                </c:pt>
                <c:pt idx="100">
                  <c:v>8</c:v>
                </c:pt>
                <c:pt idx="101">
                  <c:v>3</c:v>
                </c:pt>
                <c:pt idx="102">
                  <c:v>70</c:v>
                </c:pt>
                <c:pt idx="103">
                  <c:v>4</c:v>
                </c:pt>
                <c:pt idx="104">
                  <c:v>11</c:v>
                </c:pt>
                <c:pt idx="105">
                  <c:v>111</c:v>
                </c:pt>
                <c:pt idx="106">
                  <c:v>7</c:v>
                </c:pt>
                <c:pt idx="107">
                  <c:v>10</c:v>
                </c:pt>
                <c:pt idx="108">
                  <c:v>13</c:v>
                </c:pt>
                <c:pt idx="109">
                  <c:v>22</c:v>
                </c:pt>
                <c:pt idx="110">
                  <c:v>18</c:v>
                </c:pt>
                <c:pt idx="111">
                  <c:v>4</c:v>
                </c:pt>
                <c:pt idx="112">
                  <c:v>4</c:v>
                </c:pt>
                <c:pt idx="113">
                  <c:v>9</c:v>
                </c:pt>
                <c:pt idx="114">
                  <c:v>5</c:v>
                </c:pt>
                <c:pt idx="115">
                  <c:v>6</c:v>
                </c:pt>
                <c:pt idx="116">
                  <c:v>5</c:v>
                </c:pt>
                <c:pt idx="117">
                  <c:v>14</c:v>
                </c:pt>
                <c:pt idx="118">
                  <c:v>74</c:v>
                </c:pt>
                <c:pt idx="119">
                  <c:v>5</c:v>
                </c:pt>
                <c:pt idx="120">
                  <c:v>12</c:v>
                </c:pt>
                <c:pt idx="121">
                  <c:v>22</c:v>
                </c:pt>
                <c:pt idx="122">
                  <c:v>8</c:v>
                </c:pt>
                <c:pt idx="123">
                  <c:v>12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24</c:v>
                </c:pt>
                <c:pt idx="128">
                  <c:v>6</c:v>
                </c:pt>
                <c:pt idx="129">
                  <c:v>7</c:v>
                </c:pt>
                <c:pt idx="130">
                  <c:v>4</c:v>
                </c:pt>
                <c:pt idx="131">
                  <c:v>17</c:v>
                </c:pt>
                <c:pt idx="132">
                  <c:v>4</c:v>
                </c:pt>
                <c:pt idx="133">
                  <c:v>6</c:v>
                </c:pt>
                <c:pt idx="134">
                  <c:v>40</c:v>
                </c:pt>
                <c:pt idx="135">
                  <c:v>6</c:v>
                </c:pt>
                <c:pt idx="136">
                  <c:v>10</c:v>
                </c:pt>
                <c:pt idx="137">
                  <c:v>7</c:v>
                </c:pt>
                <c:pt idx="138">
                  <c:v>8</c:v>
                </c:pt>
                <c:pt idx="139">
                  <c:v>5</c:v>
                </c:pt>
                <c:pt idx="140">
                  <c:v>13</c:v>
                </c:pt>
                <c:pt idx="141">
                  <c:v>5</c:v>
                </c:pt>
                <c:pt idx="142">
                  <c:v>13</c:v>
                </c:pt>
                <c:pt idx="143">
                  <c:v>5</c:v>
                </c:pt>
                <c:pt idx="144">
                  <c:v>7</c:v>
                </c:pt>
                <c:pt idx="145">
                  <c:v>5</c:v>
                </c:pt>
                <c:pt idx="146">
                  <c:v>17</c:v>
                </c:pt>
                <c:pt idx="147">
                  <c:v>4</c:v>
                </c:pt>
                <c:pt idx="148">
                  <c:v>13</c:v>
                </c:pt>
                <c:pt idx="149">
                  <c:v>6</c:v>
                </c:pt>
                <c:pt idx="150">
                  <c:v>15</c:v>
                </c:pt>
                <c:pt idx="151">
                  <c:v>8</c:v>
                </c:pt>
                <c:pt idx="152">
                  <c:v>55</c:v>
                </c:pt>
                <c:pt idx="153">
                  <c:v>4</c:v>
                </c:pt>
                <c:pt idx="154">
                  <c:v>32</c:v>
                </c:pt>
                <c:pt idx="155">
                  <c:v>5</c:v>
                </c:pt>
                <c:pt idx="156">
                  <c:v>6</c:v>
                </c:pt>
                <c:pt idx="157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921088"/>
        <c:axId val="78578048"/>
      </c:scatterChart>
      <c:valAx>
        <c:axId val="76921088"/>
        <c:scaling>
          <c:orientation val="minMax"/>
          <c:max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78048"/>
        <c:crosses val="autoZero"/>
        <c:crossBetween val="midCat"/>
      </c:valAx>
      <c:valAx>
        <c:axId val="78578048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21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813843387686777"/>
          <c:y val="0.96517463187279673"/>
          <c:w val="6.3723132246264497E-2"/>
          <c:h val="2.9311979782506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64479-E46B-46AD-B653-2CC536AEFDF1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9755A-7F41-496E-824E-58B982510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4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755A-7F41-496E-824E-58B982510D7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2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755A-7F41-496E-824E-58B982510D7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4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921" y="301320"/>
            <a:ext cx="9070212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921" y="1769040"/>
            <a:ext cx="9070212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3921" y="4059360"/>
            <a:ext cx="9070212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921" y="301320"/>
            <a:ext cx="9070212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3921" y="1769040"/>
            <a:ext cx="4426223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869" y="1769040"/>
            <a:ext cx="4426223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869" y="4059360"/>
            <a:ext cx="4426223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3921" y="4059360"/>
            <a:ext cx="4426223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921" y="301320"/>
            <a:ext cx="9070212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921" y="1769040"/>
            <a:ext cx="9070212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3921" y="1769040"/>
            <a:ext cx="9070212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91759" y="1768680"/>
            <a:ext cx="5494175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91759" y="1768680"/>
            <a:ext cx="5494175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921" y="301320"/>
            <a:ext cx="9070212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921" y="1769040"/>
            <a:ext cx="9070212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921" y="301320"/>
            <a:ext cx="9070212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3921" y="1769040"/>
            <a:ext cx="9070212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921" y="301320"/>
            <a:ext cx="9070212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3921" y="1769040"/>
            <a:ext cx="4426223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869" y="1769040"/>
            <a:ext cx="4426223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921" y="301320"/>
            <a:ext cx="9070212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921" y="301320"/>
            <a:ext cx="9070212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921" y="301320"/>
            <a:ext cx="9070212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921" y="1769040"/>
            <a:ext cx="4426223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3921" y="4059360"/>
            <a:ext cx="4426223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869" y="1769040"/>
            <a:ext cx="4426223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921" y="301320"/>
            <a:ext cx="9070212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921" y="1769040"/>
            <a:ext cx="4426223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869" y="1769040"/>
            <a:ext cx="4426223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869" y="4059360"/>
            <a:ext cx="4426223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921" y="301320"/>
            <a:ext cx="9070212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921" y="1769040"/>
            <a:ext cx="4426223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869" y="1769040"/>
            <a:ext cx="4426223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3921" y="4059360"/>
            <a:ext cx="9070212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921" y="301320"/>
            <a:ext cx="9070212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921" y="1769040"/>
            <a:ext cx="9070212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3921" y="6887160"/>
            <a:ext cx="234791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6817" y="6887160"/>
            <a:ext cx="3194497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GB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6222" y="6887160"/>
            <a:ext cx="234791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BC2A7CF2-0F88-403C-AD27-1A486CAFDD9D}" type="slidenum">
              <a:rPr lang="en-GB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94" y="0"/>
            <a:ext cx="10080625" cy="69215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TextShape 1"/>
          <p:cNvSpPr txBox="1"/>
          <p:nvPr/>
        </p:nvSpPr>
        <p:spPr>
          <a:xfrm>
            <a:off x="0" y="4139750"/>
            <a:ext cx="10080625" cy="944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Lato"/>
              </a:rPr>
              <a:t>Using Simple QDA Software with Participants:</a:t>
            </a:r>
          </a:p>
          <a:p>
            <a:pPr algn="ctr"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Lato"/>
              </a:rPr>
              <a:t>Results from a Pilot Study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0840" y="6145559"/>
            <a:ext cx="2965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</a:rPr>
              <a:t>Dr </a:t>
            </a:r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</a:rPr>
              <a:t>Daniel Turner</a:t>
            </a:r>
          </a:p>
          <a:p>
            <a:pPr algn="r"/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</a:rPr>
              <a:t>daniel@quirkos.com</a:t>
            </a:r>
          </a:p>
          <a:p>
            <a:pPr algn="r"/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</a:rPr>
              <a:t>www.quirkos.com</a:t>
            </a:r>
          </a:p>
        </p:txBody>
      </p:sp>
      <p:pic>
        <p:nvPicPr>
          <p:cNvPr id="6" name="Picture 5" descr="D:\quirkos\logos and graphics\whit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00" y="183706"/>
            <a:ext cx="1050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794" y="0"/>
            <a:ext cx="10080625" cy="69215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Shape 1"/>
          <p:cNvSpPr txBox="1"/>
          <p:nvPr/>
        </p:nvSpPr>
        <p:spPr>
          <a:xfrm>
            <a:off x="-793" y="840949"/>
            <a:ext cx="10080624" cy="57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Lato"/>
              </a:rPr>
              <a:t>Quotes from participants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0008" y="2148948"/>
            <a:ext cx="538559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view on what the categories mean or what the person is saying might change before the end, so I could have actually read the whole thing through before doing the comments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1995" y="3827608"/>
            <a:ext cx="5568777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started adding in categories, and then thinking, ooh, if I’d added that in earlier I could actually have tied it up to such-and-such comment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0008" y="5240318"/>
            <a:ext cx="549227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thought that bit revealed a lot about her political beliefs, and I could feel my emotions entering into my judgement, I felt very negative about her comments, so I decided to leave it, 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" y="2064343"/>
            <a:ext cx="404764" cy="494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48" y="3759986"/>
            <a:ext cx="404764" cy="494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5" y="5161111"/>
            <a:ext cx="404764" cy="494712"/>
          </a:xfrm>
          <a:prstGeom prst="rect">
            <a:avLst/>
          </a:prstGeom>
        </p:spPr>
      </p:pic>
      <p:pic>
        <p:nvPicPr>
          <p:cNvPr id="15" name="Picture 14" descr="D:\quirkos\logos and graphics\whit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00" y="183706"/>
            <a:ext cx="1050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0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94" y="0"/>
            <a:ext cx="10080625" cy="69215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Shape 1"/>
          <p:cNvSpPr txBox="1"/>
          <p:nvPr/>
        </p:nvSpPr>
        <p:spPr>
          <a:xfrm>
            <a:off x="-793" y="850036"/>
            <a:ext cx="10080624" cy="57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Lato"/>
              </a:rPr>
              <a:t>Quotes from participants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5766" y="2070531"/>
            <a:ext cx="5471374" cy="139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Suspicion, oh yeah, that’s negative trust. Love of Scotland, oh! I put anti-English feelings which is the opposite! Ours are like inverse pictures of each other’s!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1" y="2054994"/>
            <a:ext cx="404764" cy="4947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8020" y="3933496"/>
            <a:ext cx="578234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think I’m better at… quant… quantitative, where this is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Qualitative. Subjective stuff. I think I am better at numbers and graphs.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5" y="3853519"/>
            <a:ext cx="404764" cy="4947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38148" y="5500097"/>
            <a:ext cx="5268991" cy="139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also didn’t want to leave any comment unclassified, but we could do, couldn’t we? That to me is about the mechanics of using the computer,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ticky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box thing.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84" y="5427602"/>
            <a:ext cx="404764" cy="494712"/>
          </a:xfrm>
          <a:prstGeom prst="rect">
            <a:avLst/>
          </a:prstGeom>
        </p:spPr>
      </p:pic>
      <p:pic>
        <p:nvPicPr>
          <p:cNvPr id="14" name="Picture 13" descr="D:\quirkos\logos and graphics\whit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00" y="183706"/>
            <a:ext cx="1050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8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-792" y="875855"/>
            <a:ext cx="10080624" cy="57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Lato"/>
              </a:rPr>
              <a:t>Conclusions</a:t>
            </a:r>
          </a:p>
          <a:p>
            <a:pPr algn="ctr"/>
            <a:endParaRPr lang="en-GB" sz="4000" dirty="0">
              <a:latin typeface="La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2288" y="2221262"/>
            <a:ext cx="6874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ato"/>
              </a:rPr>
              <a:t>It </a:t>
            </a:r>
            <a:r>
              <a:rPr lang="en-GB" sz="3200" dirty="0" smtClean="0">
                <a:solidFill>
                  <a:schemeClr val="bg1"/>
                </a:solidFill>
                <a:latin typeface="Lato"/>
              </a:rPr>
              <a:t>can work*!</a:t>
            </a:r>
            <a:endParaRPr lang="en-GB" sz="3200" dirty="0">
              <a:solidFill>
                <a:schemeClr val="bg1"/>
              </a:solidFill>
              <a:latin typeface="Lato"/>
            </a:endParaRPr>
          </a:p>
          <a:p>
            <a:endParaRPr lang="en-GB" sz="3200" dirty="0">
              <a:solidFill>
                <a:schemeClr val="bg1"/>
              </a:solidFill>
              <a:latin typeface="Lato"/>
            </a:endParaRPr>
          </a:p>
          <a:p>
            <a:r>
              <a:rPr lang="en-GB" sz="3200" dirty="0">
                <a:solidFill>
                  <a:schemeClr val="bg1"/>
                </a:solidFill>
                <a:latin typeface="Lato"/>
              </a:rPr>
              <a:t>Coding was quick and easy</a:t>
            </a:r>
          </a:p>
          <a:p>
            <a:endParaRPr lang="en-GB" sz="3200" dirty="0">
              <a:solidFill>
                <a:schemeClr val="bg1"/>
              </a:solidFill>
              <a:latin typeface="Lato"/>
            </a:endParaRPr>
          </a:p>
          <a:p>
            <a:r>
              <a:rPr lang="en-GB" sz="3200" dirty="0">
                <a:solidFill>
                  <a:schemeClr val="bg1"/>
                </a:solidFill>
                <a:latin typeface="Lato"/>
              </a:rPr>
              <a:t>Useful feedback and grounding</a:t>
            </a:r>
          </a:p>
          <a:p>
            <a:endParaRPr lang="en-GB" sz="3200" dirty="0">
              <a:solidFill>
                <a:schemeClr val="bg1"/>
              </a:solidFill>
              <a:latin typeface="Lato"/>
            </a:endParaRPr>
          </a:p>
          <a:p>
            <a:r>
              <a:rPr lang="en-GB" sz="3200" dirty="0">
                <a:solidFill>
                  <a:schemeClr val="bg1"/>
                </a:solidFill>
                <a:latin typeface="Lato"/>
              </a:rPr>
              <a:t>Validates approach for wider use</a:t>
            </a:r>
          </a:p>
          <a:p>
            <a:endParaRPr lang="en-GB" sz="3200" dirty="0">
              <a:solidFill>
                <a:schemeClr val="bg1"/>
              </a:solidFill>
              <a:latin typeface="Lato"/>
            </a:endParaRPr>
          </a:p>
          <a:p>
            <a:r>
              <a:rPr lang="en-GB" sz="3200" dirty="0">
                <a:solidFill>
                  <a:schemeClr val="bg1"/>
                </a:solidFill>
                <a:latin typeface="Lato"/>
              </a:rPr>
              <a:t>Method not as important as process?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7" name="Picture 6" descr="D:\quirkos\logos and graphics\whit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00" y="183706"/>
            <a:ext cx="1050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31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94" y="0"/>
            <a:ext cx="10080625" cy="69215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Shape 1"/>
          <p:cNvSpPr txBox="1"/>
          <p:nvPr/>
        </p:nvSpPr>
        <p:spPr>
          <a:xfrm>
            <a:off x="519621" y="5415536"/>
            <a:ext cx="10080625" cy="944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400" dirty="0">
                <a:solidFill>
                  <a:schemeClr val="bg1"/>
                </a:solidFill>
                <a:latin typeface="Lato"/>
              </a:rPr>
              <a:t>Full data and summary reports available at:</a:t>
            </a:r>
            <a:br>
              <a:rPr lang="en-GB" sz="2400" dirty="0">
                <a:solidFill>
                  <a:schemeClr val="bg1"/>
                </a:solidFill>
                <a:latin typeface="Lato"/>
              </a:rPr>
            </a:br>
            <a:r>
              <a:rPr lang="en-GB" sz="800" dirty="0">
                <a:solidFill>
                  <a:schemeClr val="bg1"/>
                </a:solidFill>
                <a:latin typeface="Lato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Lato"/>
              </a:rPr>
              <a:t>www.quirkos.com/workshops/referendum</a:t>
            </a:r>
            <a:br>
              <a:rPr lang="en-GB" sz="2400" b="1" dirty="0" smtClean="0">
                <a:solidFill>
                  <a:schemeClr val="bg1"/>
                </a:solidFill>
                <a:latin typeface="Lato"/>
              </a:rPr>
            </a:br>
            <a:endParaRPr lang="en-GB" sz="2400" b="1" dirty="0" smtClean="0">
              <a:solidFill>
                <a:schemeClr val="bg1"/>
              </a:solidFill>
              <a:latin typeface="Lato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Lato"/>
              </a:rPr>
              <a:t>More on the workshop methods at</a:t>
            </a:r>
            <a:r>
              <a:rPr lang="en-GB" sz="2400" b="1" dirty="0">
                <a:solidFill>
                  <a:schemeClr val="bg1"/>
                </a:solidFill>
                <a:latin typeface="Lato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Lato"/>
              </a:rPr>
            </a:br>
            <a:r>
              <a:rPr lang="en-GB" sz="2400" b="1" dirty="0" smtClean="0">
                <a:solidFill>
                  <a:schemeClr val="bg1"/>
                </a:solidFill>
                <a:latin typeface="Lato"/>
              </a:rPr>
              <a:t>www.quirkos.com/blog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8095" y="6126959"/>
            <a:ext cx="2688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 Daniel Turner</a:t>
            </a:r>
          </a:p>
          <a:p>
            <a:pPr algn="r"/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daniel@quirkos.com</a:t>
            </a:r>
          </a:p>
          <a:p>
            <a:pPr algn="r"/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www.quirkos.com</a:t>
            </a:r>
          </a:p>
        </p:txBody>
      </p:sp>
      <p:sp>
        <p:nvSpPr>
          <p:cNvPr id="7" name="TextShape 1"/>
          <p:cNvSpPr txBox="1"/>
          <p:nvPr/>
        </p:nvSpPr>
        <p:spPr>
          <a:xfrm>
            <a:off x="-793" y="915120"/>
            <a:ext cx="10080624" cy="57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Lato"/>
              </a:rPr>
              <a:t>Questions</a:t>
            </a:r>
            <a:endParaRPr lang="en-GB" sz="4000" dirty="0">
              <a:solidFill>
                <a:schemeClr val="bg1"/>
              </a:solidFill>
              <a:latin typeface="Lato"/>
            </a:endParaRPr>
          </a:p>
          <a:p>
            <a:pPr algn="ctr"/>
            <a:endParaRPr lang="en-GB" sz="4000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86" y="2095086"/>
            <a:ext cx="100806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Lato"/>
              </a:rPr>
              <a:t>When is this useful / desirable?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Lato"/>
              </a:rPr>
              <a:t> 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Lato"/>
              </a:rPr>
              <a:t>Capacity </a:t>
            </a:r>
            <a:r>
              <a:rPr lang="en-GB" sz="3200" dirty="0">
                <a:solidFill>
                  <a:schemeClr val="bg1"/>
                </a:solidFill>
                <a:latin typeface="Lato"/>
              </a:rPr>
              <a:t>of participants?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Lato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Lato"/>
              </a:rPr>
              <a:t>How to capture / integrate data?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Lato"/>
            </a:endParaRPr>
          </a:p>
          <a:p>
            <a:endParaRPr lang="en-GB" sz="3200" dirty="0">
              <a:solidFill>
                <a:schemeClr val="bg1"/>
              </a:solidFill>
              <a:latin typeface="Lato"/>
            </a:endParaRPr>
          </a:p>
          <a:p>
            <a:r>
              <a:rPr lang="en-GB" sz="3200" dirty="0">
                <a:solidFill>
                  <a:schemeClr val="bg1"/>
                </a:solidFill>
                <a:latin typeface="Lato"/>
              </a:rPr>
              <a:t> 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" name="Picture 9" descr="D:\quirkos\logos and graphics\whit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00" y="183706"/>
            <a:ext cx="1050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8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94" y="0"/>
            <a:ext cx="10080625" cy="69215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TextShape 1"/>
          <p:cNvSpPr txBox="1"/>
          <p:nvPr/>
        </p:nvSpPr>
        <p:spPr>
          <a:xfrm>
            <a:off x="0" y="1609910"/>
            <a:ext cx="10080625" cy="944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en-GB" sz="5400" dirty="0" smtClean="0">
                <a:solidFill>
                  <a:srgbClr val="FF0000"/>
                </a:solidFill>
                <a:latin typeface="Lato"/>
              </a:rPr>
              <a:t>Power to the Participants! </a:t>
            </a:r>
          </a:p>
        </p:txBody>
      </p:sp>
      <p:pic>
        <p:nvPicPr>
          <p:cNvPr id="6" name="Picture 5" descr="D:\quirkos\logos and graphics\whit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00" y="183706"/>
            <a:ext cx="1050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Shape 1"/>
          <p:cNvSpPr txBox="1"/>
          <p:nvPr/>
        </p:nvSpPr>
        <p:spPr>
          <a:xfrm>
            <a:off x="785591" y="3718888"/>
            <a:ext cx="8595361" cy="57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Lato"/>
              </a:rPr>
              <a:t>‘Intoxication’ </a:t>
            </a:r>
            <a:r>
              <a:rPr lang="en-GB" sz="4800" dirty="0" smtClean="0">
                <a:solidFill>
                  <a:schemeClr val="bg1"/>
                </a:solidFill>
                <a:latin typeface="Lato"/>
              </a:rPr>
              <a:t>of Dionysus </a:t>
            </a:r>
            <a:br>
              <a:rPr lang="en-GB" sz="4800" dirty="0" smtClean="0">
                <a:solidFill>
                  <a:schemeClr val="bg1"/>
                </a:solidFill>
                <a:latin typeface="Lato"/>
              </a:rPr>
            </a:br>
            <a:r>
              <a:rPr lang="en-GB" sz="4800" dirty="0" smtClean="0">
                <a:solidFill>
                  <a:schemeClr val="bg1"/>
                </a:solidFill>
                <a:latin typeface="Lato"/>
              </a:rPr>
              <a:t>vs </a:t>
            </a:r>
          </a:p>
          <a:p>
            <a:pPr algn="ctr"/>
            <a:r>
              <a:rPr lang="en-GB" sz="4800" dirty="0" smtClean="0">
                <a:solidFill>
                  <a:schemeClr val="bg1"/>
                </a:solidFill>
                <a:latin typeface="Lato"/>
              </a:rPr>
              <a:t>‘Clarity’ </a:t>
            </a:r>
            <a:r>
              <a:rPr lang="en-GB" sz="4800" dirty="0" smtClean="0">
                <a:solidFill>
                  <a:schemeClr val="bg1"/>
                </a:solidFill>
                <a:latin typeface="Lato"/>
              </a:rPr>
              <a:t>of Apollo</a:t>
            </a:r>
            <a:endParaRPr lang="en-GB" sz="4800" dirty="0">
              <a:solidFill>
                <a:schemeClr val="bg1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558277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/>
        </p:nvSpPr>
        <p:spPr>
          <a:xfrm>
            <a:off x="785591" y="2963376"/>
            <a:ext cx="8595361" cy="57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Lato"/>
              </a:rPr>
              <a:t>Why?</a:t>
            </a:r>
          </a:p>
          <a:p>
            <a:pPr algn="ctr"/>
            <a:endParaRPr lang="en-GB" sz="6600" dirty="0">
              <a:latin typeface="La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2227" y="4260375"/>
            <a:ext cx="50387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Lato"/>
              </a:rPr>
              <a:t>Power</a:t>
            </a:r>
          </a:p>
          <a:p>
            <a:pPr algn="r"/>
            <a:endParaRPr lang="en-GB" sz="3600" dirty="0">
              <a:solidFill>
                <a:schemeClr val="bg1"/>
              </a:solidFill>
              <a:latin typeface="Lato"/>
            </a:endParaRPr>
          </a:p>
          <a:p>
            <a:pPr algn="r"/>
            <a:r>
              <a:rPr lang="en-GB" sz="3600" dirty="0">
                <a:solidFill>
                  <a:schemeClr val="bg1"/>
                </a:solidFill>
                <a:latin typeface="Lato"/>
              </a:rPr>
              <a:t>Setting agendas</a:t>
            </a:r>
          </a:p>
          <a:p>
            <a:pPr algn="r"/>
            <a:endParaRPr lang="en-GB" sz="3600" dirty="0">
              <a:solidFill>
                <a:schemeClr val="bg1"/>
              </a:solidFill>
              <a:latin typeface="Lato"/>
            </a:endParaRPr>
          </a:p>
          <a:p>
            <a:pPr algn="r"/>
            <a:r>
              <a:rPr lang="en-GB" sz="3600" dirty="0" smtClean="0">
                <a:solidFill>
                  <a:schemeClr val="bg1"/>
                </a:solidFill>
                <a:latin typeface="Lato"/>
              </a:rPr>
              <a:t>Better results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94" y="0"/>
            <a:ext cx="10080625" cy="69215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D:\quirkos\logos and graphics\whit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00" y="183706"/>
            <a:ext cx="1050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/>
        </p:nvSpPr>
        <p:spPr>
          <a:xfrm>
            <a:off x="785591" y="2963376"/>
            <a:ext cx="8595361" cy="57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Lato"/>
              </a:rPr>
              <a:t>How?</a:t>
            </a:r>
          </a:p>
          <a:p>
            <a:pPr algn="ctr"/>
            <a:endParaRPr lang="en-GB" sz="6600" dirty="0">
              <a:latin typeface="La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2226" y="4348767"/>
            <a:ext cx="50387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Lato"/>
              </a:rPr>
              <a:t>Question </a:t>
            </a:r>
            <a:r>
              <a:rPr lang="en-GB" sz="3600" dirty="0" smtClean="0">
                <a:solidFill>
                  <a:schemeClr val="bg1"/>
                </a:solidFill>
                <a:latin typeface="Lato"/>
              </a:rPr>
              <a:t>development</a:t>
            </a:r>
          </a:p>
          <a:p>
            <a:pPr algn="r"/>
            <a:endParaRPr lang="en-GB" sz="3600" dirty="0">
              <a:solidFill>
                <a:schemeClr val="bg1"/>
              </a:solidFill>
              <a:latin typeface="Lato"/>
            </a:endParaRPr>
          </a:p>
          <a:p>
            <a:pPr algn="r"/>
            <a:r>
              <a:rPr lang="en-GB" sz="3600" dirty="0" smtClean="0">
                <a:solidFill>
                  <a:schemeClr val="bg1"/>
                </a:solidFill>
                <a:latin typeface="Lato"/>
              </a:rPr>
              <a:t>Data generation</a:t>
            </a:r>
            <a:endParaRPr lang="en-GB" sz="3600" dirty="0">
              <a:solidFill>
                <a:schemeClr val="bg1"/>
              </a:solidFill>
              <a:latin typeface="Lato"/>
            </a:endParaRPr>
          </a:p>
          <a:p>
            <a:pPr algn="r"/>
            <a:endParaRPr lang="en-GB" sz="3600" dirty="0">
              <a:solidFill>
                <a:schemeClr val="bg1"/>
              </a:solidFill>
              <a:latin typeface="Lato"/>
            </a:endParaRPr>
          </a:p>
          <a:p>
            <a:pPr algn="r"/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Lato"/>
              </a:rPr>
              <a:t>Analysis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94" y="0"/>
            <a:ext cx="10080625" cy="69215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D:\quirkos\logos and graphics\whit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00" y="183706"/>
            <a:ext cx="1050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5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794" y="0"/>
            <a:ext cx="10080625" cy="69215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TextShape 1"/>
          <p:cNvSpPr txBox="1"/>
          <p:nvPr/>
        </p:nvSpPr>
        <p:spPr>
          <a:xfrm>
            <a:off x="6367463" y="1152144"/>
            <a:ext cx="4211352" cy="284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Lato"/>
              </a:rPr>
              <a:t>Participant checking</a:t>
            </a:r>
            <a:endParaRPr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chemeClr val="bg1"/>
                </a:solidFill>
                <a:latin typeface="Lato"/>
              </a:rPr>
              <a:t> </a:t>
            </a:r>
            <a:endParaRPr lang="en-GB" sz="1400" dirty="0">
              <a:solidFill>
                <a:schemeClr val="bg1"/>
              </a:solidFill>
              <a:latin typeface="Lato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Lato"/>
              </a:rPr>
              <a:t>Summary engagement</a:t>
            </a:r>
          </a:p>
          <a:p>
            <a:pPr>
              <a:lnSpc>
                <a:spcPct val="150000"/>
              </a:lnSpc>
            </a:pPr>
            <a:endParaRPr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Lato"/>
              </a:rPr>
              <a:t>Triangulation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chemeClr val="bg1"/>
                </a:solidFill>
                <a:latin typeface="Lato"/>
              </a:rPr>
              <a:t> </a:t>
            </a:r>
            <a:endParaRPr lang="en-GB" sz="1400" dirty="0">
              <a:solidFill>
                <a:schemeClr val="bg1"/>
              </a:solidFill>
              <a:latin typeface="Lato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bg1"/>
                </a:solidFill>
                <a:latin typeface="Lato"/>
              </a:rPr>
              <a:t>Question validation </a:t>
            </a:r>
            <a:r>
              <a:rPr lang="en-GB" sz="2400" dirty="0">
                <a:solidFill>
                  <a:schemeClr val="bg1"/>
                </a:solidFill>
                <a:latin typeface="Lato"/>
              </a:rPr>
              <a:t>/</a:t>
            </a: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Lato"/>
              </a:rPr>
              <a:t>development</a:t>
            </a:r>
            <a:r>
              <a:rPr lang="en-GB" sz="2400" dirty="0">
                <a:solidFill>
                  <a:schemeClr val="bg1"/>
                </a:solidFill>
              </a:rPr>
              <a:t> / </a:t>
            </a:r>
            <a:r>
              <a:rPr lang="en-GB" sz="2400" dirty="0">
                <a:solidFill>
                  <a:schemeClr val="bg1"/>
                </a:solidFill>
                <a:latin typeface="Lato"/>
              </a:rPr>
              <a:t>population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solidFill>
                  <a:schemeClr val="bg1"/>
                </a:solidFill>
                <a:latin typeface="Lato"/>
              </a:rPr>
              <a:t> </a:t>
            </a:r>
            <a:endParaRPr lang="en-GB" sz="1200" dirty="0">
              <a:solidFill>
                <a:schemeClr val="bg1"/>
              </a:solidFill>
              <a:latin typeface="Lato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Lato"/>
              </a:rPr>
              <a:t>Participant led</a:t>
            </a: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92" y="6385968"/>
            <a:ext cx="10080624" cy="73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i="1" dirty="0">
                <a:solidFill>
                  <a:schemeClr val="bg1"/>
                </a:solidFill>
                <a:latin typeface="Lato"/>
              </a:rPr>
              <a:t>Consensus or challenge?</a:t>
            </a:r>
            <a:endParaRPr lang="en-GB" sz="3200" i="1" dirty="0">
              <a:solidFill>
                <a:schemeClr val="bg1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14135" y="998496"/>
            <a:ext cx="5848128" cy="5032872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742407" y="1881474"/>
            <a:ext cx="6775704" cy="321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90719" y="2802240"/>
            <a:ext cx="7373112" cy="3498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48175" y="3743103"/>
            <a:ext cx="7906512" cy="3751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8743" y="5099090"/>
            <a:ext cx="8750808" cy="4152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11" descr="D:\quirkos\logos and graphics\whit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00" y="183706"/>
            <a:ext cx="1050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3257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-792" y="805392"/>
            <a:ext cx="10080624" cy="57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Lato"/>
              </a:rPr>
              <a:t>Can </a:t>
            </a:r>
            <a:r>
              <a:rPr lang="en-GB" sz="4000" dirty="0">
                <a:solidFill>
                  <a:schemeClr val="bg1"/>
                </a:solidFill>
                <a:latin typeface="Lato"/>
              </a:rPr>
              <a:t>technology </a:t>
            </a:r>
            <a:r>
              <a:rPr lang="en-GB" sz="4000" dirty="0" smtClean="0">
                <a:solidFill>
                  <a:schemeClr val="bg1"/>
                </a:solidFill>
                <a:latin typeface="Lato"/>
              </a:rPr>
              <a:t>be a </a:t>
            </a:r>
            <a:r>
              <a:rPr lang="en-GB" sz="4000" dirty="0">
                <a:solidFill>
                  <a:schemeClr val="bg1"/>
                </a:solidFill>
                <a:latin typeface="Lato"/>
              </a:rPr>
              <a:t>facilitator?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La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5" y="1911701"/>
            <a:ext cx="3808363" cy="5004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0" y="4667713"/>
            <a:ext cx="3987850" cy="2669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9486" y="3260029"/>
            <a:ext cx="7200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Lato" panose="020F0502020204030203" pitchFamily="34" charset="0"/>
              </a:rPr>
              <a:t>&lt;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  <a:latin typeface="Lato" panose="020F0502020204030203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-794" y="0"/>
            <a:ext cx="10080625" cy="69215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8" descr="D:\quirkos\logos and graphics\white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00" y="183706"/>
            <a:ext cx="1050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:\quirkos\exc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33" y="1658468"/>
            <a:ext cx="3791684" cy="28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794" y="0"/>
            <a:ext cx="10080625" cy="69215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1" y="1453715"/>
            <a:ext cx="2582018" cy="1936514"/>
          </a:xfrm>
          <a:prstGeom prst="rect">
            <a:avLst/>
          </a:prstGeom>
        </p:spPr>
      </p:pic>
      <p:sp>
        <p:nvSpPr>
          <p:cNvPr id="6" name="TextShape 1"/>
          <p:cNvSpPr txBox="1"/>
          <p:nvPr/>
        </p:nvSpPr>
        <p:spPr>
          <a:xfrm>
            <a:off x="3292160" y="1453715"/>
            <a:ext cx="6786877" cy="579600"/>
          </a:xfrm>
          <a:prstGeom prst="rect">
            <a:avLst/>
          </a:prstGeom>
          <a:noFill/>
          <a:ln w="254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5000" rIns="90000" bIns="45000"/>
          <a:lstStyle/>
          <a:p>
            <a:pPr algn="ctr"/>
            <a:r>
              <a:rPr lang="en-GB" sz="3600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Scottish </a:t>
            </a:r>
            <a:r>
              <a:rPr lang="en-GB" sz="3600" b="1" dirty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Referendum Project</a:t>
            </a:r>
          </a:p>
          <a:p>
            <a:pPr algn="ctr"/>
            <a:r>
              <a:rPr lang="en-GB" sz="800" dirty="0">
                <a:ln w="0">
                  <a:noFill/>
                </a:ln>
                <a:solidFill>
                  <a:schemeClr val="bg1"/>
                </a:solidFill>
                <a:latin typeface="Lato"/>
              </a:rPr>
              <a:t> </a:t>
            </a:r>
            <a:r>
              <a:rPr lang="en-GB" sz="3200" dirty="0">
                <a:ln w="0">
                  <a:noFill/>
                </a:ln>
                <a:solidFill>
                  <a:schemeClr val="bg1"/>
                </a:solidFill>
                <a:latin typeface="Lato"/>
              </a:rPr>
              <a:t/>
            </a:r>
            <a:br>
              <a:rPr lang="en-GB" sz="3200" dirty="0">
                <a:ln w="0">
                  <a:noFill/>
                </a:ln>
                <a:solidFill>
                  <a:schemeClr val="bg1"/>
                </a:solidFill>
                <a:latin typeface="Lato"/>
              </a:rPr>
            </a:br>
            <a:r>
              <a:rPr lang="en-GB" sz="3200" dirty="0">
                <a:ln w="0">
                  <a:noFill/>
                </a:ln>
                <a:solidFill>
                  <a:schemeClr val="bg1"/>
                </a:solidFill>
                <a:latin typeface="Lato"/>
              </a:rPr>
              <a:t>12 Semi-structured interviews</a:t>
            </a:r>
          </a:p>
          <a:p>
            <a:pPr algn="ctr"/>
            <a:r>
              <a:rPr lang="en-GB" sz="3200" dirty="0">
                <a:ln w="0">
                  <a:noFill/>
                </a:ln>
                <a:solidFill>
                  <a:schemeClr val="bg1"/>
                </a:solidFill>
                <a:latin typeface="Lato"/>
              </a:rPr>
              <a:t>Participant analysis</a:t>
            </a:r>
          </a:p>
          <a:p>
            <a:pPr algn="ctr"/>
            <a:endParaRPr dirty="0">
              <a:ln w="6350"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Picture 6" descr="D:\quirkos\logos and graphics\whit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00" y="183706"/>
            <a:ext cx="1050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Shape 1"/>
          <p:cNvSpPr txBox="1"/>
          <p:nvPr/>
        </p:nvSpPr>
        <p:spPr>
          <a:xfrm>
            <a:off x="3127248" y="4672503"/>
            <a:ext cx="6786877" cy="579600"/>
          </a:xfrm>
          <a:prstGeom prst="rect">
            <a:avLst/>
          </a:prstGeom>
          <a:noFill/>
          <a:ln w="254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5000" rIns="90000" bIns="45000"/>
          <a:lstStyle/>
          <a:p>
            <a:pPr algn="ctr"/>
            <a:r>
              <a:rPr lang="en-GB" sz="3600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Quirkos</a:t>
            </a:r>
            <a:br>
              <a:rPr lang="en-GB" sz="3600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</a:br>
            <a:r>
              <a:rPr lang="en-GB" sz="3200" dirty="0" smtClean="0">
                <a:ln w="0">
                  <a:noFill/>
                </a:ln>
                <a:solidFill>
                  <a:schemeClr val="bg1"/>
                </a:solidFill>
                <a:latin typeface="Lato"/>
              </a:rPr>
              <a:t>Simple qualitative analysis software</a:t>
            </a:r>
            <a:br>
              <a:rPr lang="en-GB" sz="3200" dirty="0" smtClean="0">
                <a:ln w="0">
                  <a:noFill/>
                </a:ln>
                <a:solidFill>
                  <a:schemeClr val="bg1"/>
                </a:solidFill>
                <a:latin typeface="Lato"/>
              </a:rPr>
            </a:br>
            <a:r>
              <a:rPr lang="en-GB" sz="3200" dirty="0" smtClean="0">
                <a:ln w="0">
                  <a:noFill/>
                </a:ln>
                <a:solidFill>
                  <a:schemeClr val="bg1"/>
                </a:solidFill>
                <a:latin typeface="Lato"/>
              </a:rPr>
              <a:t>Easy and quick to learn</a:t>
            </a:r>
            <a:endParaRPr lang="en-GB" sz="3200" dirty="0">
              <a:ln w="0">
                <a:noFill/>
              </a:ln>
              <a:solidFill>
                <a:schemeClr val="bg1"/>
              </a:solidFill>
              <a:latin typeface="Lato"/>
            </a:endParaRPr>
          </a:p>
          <a:p>
            <a:pPr algn="ctr"/>
            <a:endParaRPr dirty="0">
              <a:ln w="6350"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Shape 1"/>
          <p:cNvSpPr txBox="1"/>
          <p:nvPr/>
        </p:nvSpPr>
        <p:spPr>
          <a:xfrm>
            <a:off x="3158410" y="3654986"/>
            <a:ext cx="6920627" cy="579600"/>
          </a:xfrm>
          <a:prstGeom prst="rect">
            <a:avLst/>
          </a:prstGeom>
          <a:noFill/>
          <a:ln w="254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5000" rIns="90000" bIns="45000"/>
          <a:lstStyle/>
          <a:p>
            <a:pPr algn="ctr"/>
            <a:r>
              <a:rPr lang="en-GB" sz="3600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+</a:t>
            </a:r>
            <a:endParaRPr dirty="0">
              <a:ln w="6350"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2" y="4672503"/>
            <a:ext cx="2577597" cy="17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" y="0"/>
            <a:ext cx="4915409" cy="4151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68" y="0"/>
            <a:ext cx="4457065" cy="4512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71" y="4077325"/>
            <a:ext cx="4238880" cy="3482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2045" y="40773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03245" y="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66926" y="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48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295266"/>
              </p:ext>
            </p:extLst>
          </p:nvPr>
        </p:nvGraphicFramePr>
        <p:xfrm>
          <a:off x="-794" y="453581"/>
          <a:ext cx="10080625" cy="691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9493" y="7226920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average: 25  </a:t>
            </a:r>
            <a:r>
              <a:rPr lang="en-GB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21  </a:t>
            </a: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</a:t>
            </a:r>
          </a:p>
        </p:txBody>
      </p:sp>
      <p:sp>
        <p:nvSpPr>
          <p:cNvPr id="6" name="Rectangle 5"/>
          <p:cNvSpPr/>
          <p:nvPr/>
        </p:nvSpPr>
        <p:spPr>
          <a:xfrm>
            <a:off x="-794" y="0"/>
            <a:ext cx="10080625" cy="692150"/>
          </a:xfrm>
          <a:prstGeom prst="rect">
            <a:avLst/>
          </a:prstGeom>
          <a:gradFill>
            <a:gsLst>
              <a:gs pos="0">
                <a:schemeClr val="tx1">
                  <a:alpha val="59000"/>
                </a:schemeClr>
              </a:gs>
              <a:gs pos="86000">
                <a:schemeClr val="tx1">
                  <a:alpha val="3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" name="Picture 6" descr="D:\quirkos\logos and graphics\white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00" y="183706"/>
            <a:ext cx="1050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351</Words>
  <Application>Microsoft Office PowerPoint</Application>
  <PresentationFormat>Custom</PresentationFormat>
  <Paragraphs>78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StarSymbol</vt:lpstr>
      <vt:lpstr>Lato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</dc:creator>
  <cp:lastModifiedBy>Threepwood</cp:lastModifiedBy>
  <cp:revision>46</cp:revision>
  <dcterms:modified xsi:type="dcterms:W3CDTF">2016-05-20T11:33:12Z</dcterms:modified>
</cp:coreProperties>
</file>