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_rels/presentation.xml.rels" ContentType="application/vnd.openxmlformats-package.relationships+xml"/>
  <Override PartName="/ppt/media/image27.png" ContentType="image/png"/>
  <Override PartName="/ppt/media/image26.png" ContentType="image/png"/>
  <Override PartName="/ppt/media/image25.png" ContentType="image/png"/>
  <Override PartName="/ppt/media/image10.png" ContentType="image/png"/>
  <Override PartName="/ppt/media/image24.png" ContentType="image/png"/>
  <Override PartName="/ppt/media/image9.png" ContentType="image/png"/>
  <Override PartName="/ppt/media/image23.png" ContentType="image/png"/>
  <Override PartName="/ppt/media/image8.png" ContentType="image/png"/>
  <Override PartName="/ppt/media/image5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12.jpeg" ContentType="image/jpeg"/>
  <Override PartName="/ppt/media/image19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6858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B30581B-40AD-400A-A298-1E7762EBE0C1}" type="slidenum"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C5EE21E-4948-4A76-B3F9-895D3D1C5EEC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559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559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4440" y="1597680"/>
            <a:ext cx="5829120" cy="511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720" y="276192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320" y="276192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720" y="120348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320" y="1203480"/>
            <a:ext cx="301176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720" y="2761920"/>
            <a:ext cx="61718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1597680"/>
            <a:ext cx="5829120" cy="1102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343080" y="4767120"/>
            <a:ext cx="159984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25/08/16</a:t>
            </a:r>
            <a:endParaRPr b="0" lang="en-GB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343240" y="4767120"/>
            <a:ext cx="2171520" cy="27360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915080" y="4767120"/>
            <a:ext cx="159984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4A0B57A-5C33-4B3C-8E7F-4EB2673366CC}" type="slidenum">
              <a:rPr b="0" lang="en-GB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 descr=""/>
          <p:cNvPicPr/>
          <p:nvPr/>
        </p:nvPicPr>
        <p:blipFill>
          <a:blip r:embed="rId1"/>
          <a:stretch/>
        </p:blipFill>
        <p:spPr>
          <a:xfrm>
            <a:off x="1917000" y="1131480"/>
            <a:ext cx="2916000" cy="121392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0" y="2631960"/>
            <a:ext cx="645300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20000"/>
              </a:lnSpc>
            </a:pP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Designing QDAS to increase access: </a:t>
            </a: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Design philosophies from Quirkos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4293000" y="4045320"/>
            <a:ext cx="2376000" cy="6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 algn="r">
              <a:lnSpc>
                <a:spcPct val="120000"/>
              </a:lnSpc>
            </a:pPr>
            <a:r>
              <a:rPr b="0" lang="en-GB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Dr Daniel Turner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20000"/>
              </a:lnSpc>
            </a:pPr>
            <a:r>
              <a:rPr b="0" lang="en-GB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daniel@quirkos.com</a:t>
            </a:r>
            <a:r>
              <a:rPr b="0" lang="en-GB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www.quirkos.com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Afbeelding 1" descr=""/>
          <p:cNvPicPr/>
          <p:nvPr/>
        </p:nvPicPr>
        <p:blipFill>
          <a:blip r:embed="rId2"/>
          <a:stretch/>
        </p:blipFill>
        <p:spPr>
          <a:xfrm>
            <a:off x="188640" y="4011840"/>
            <a:ext cx="2417760" cy="97596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Pricing for accessibility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CAQDAS unaffordable 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for ‘emerging nations’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(</a:t>
            </a: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Haratyk and Kordasiewicz 2014)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Student licences that don’t expire (+4yr PhDs)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Lower cost (but fewer features)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  <p:pic>
        <p:nvPicPr>
          <p:cNvPr id="85" name="Picture 1" descr=""/>
          <p:cNvPicPr/>
          <p:nvPr/>
        </p:nvPicPr>
        <p:blipFill>
          <a:blip r:embed="rId2"/>
          <a:stretch/>
        </p:blipFill>
        <p:spPr>
          <a:xfrm>
            <a:off x="4592520" y="555480"/>
            <a:ext cx="2021400" cy="202140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25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Limitations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36640" y="161316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Very basic code &amp; retrieve focus 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No multimedia support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No quantitative analysis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Limited team / network support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Not designed for thousands of sources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No memos yet!!!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16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My First CAQDAS™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First steps…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For future power users?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>
            <a:off x="4104000" y="1008000"/>
            <a:ext cx="2158920" cy="2158920"/>
          </a:xfrm>
          <a:prstGeom prst="rect">
            <a:avLst/>
          </a:prstGeom>
          <a:ln>
            <a:noFill/>
          </a:ln>
        </p:spPr>
      </p:pic>
      <p:pic>
        <p:nvPicPr>
          <p:cNvPr id="95" name="Picture 1" descr=""/>
          <p:cNvPicPr/>
          <p:nvPr/>
        </p:nvPicPr>
        <p:blipFill>
          <a:blip r:embed="rId3"/>
          <a:stretch/>
        </p:blipFill>
        <p:spPr>
          <a:xfrm>
            <a:off x="144000" y="2976840"/>
            <a:ext cx="3096000" cy="199116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171" dur="indefinite" restart="never" nodeType="tmRoot">
          <p:childTnLst>
            <p:seq>
              <p:cTn id="172" nodeType="mainSeq">
                <p:childTnLst>
                  <p:par>
                    <p:cTn id="173" fill="freeze">
                      <p:stCondLst>
                        <p:cond delay="indefinite"/>
                      </p:stCondLst>
                      <p:childTnLst>
                        <p:par>
                          <p:cTn id="174" fill="freeze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freeze">
                      <p:stCondLst>
                        <p:cond delay="indefinite"/>
                      </p:stCondLst>
                      <p:childTnLst>
                        <p:par>
                          <p:cTn id="181" fill="freeze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freeze">
                      <p:stCondLst>
                        <p:cond delay="indefinite"/>
                      </p:stCondLst>
                      <p:childTnLst>
                        <p:par>
                          <p:cTn id="185" fill="freeze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4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Talking points!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Accessibility (vs Utility?)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Need to stick to limited feature plan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Aim to increase QDAS and qualitative field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188" dur="indefinite" restart="never" nodeType="tmRoot">
          <p:childTnLst>
            <p:seq>
              <p:cTn id="189" nodeType="mainSeq">
                <p:childTnLst>
                  <p:par>
                    <p:cTn id="190" fill="freeze">
                      <p:stCondLst>
                        <p:cond delay="indefinite"/>
                      </p:stCondLst>
                      <p:childTnLst>
                        <p:par>
                          <p:cTn id="191" fill="freeze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Compatibility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787320" y="159300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Users and researchers deserve it!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Don’t have to support everything in v1.0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QuDEX? (via UKDA via Essex via Muhr)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But...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194" dur="indefinite" restart="never" nodeType="tmRoot">
          <p:childTnLst>
            <p:seq>
              <p:cTn id="195" nodeType="mainSeq">
                <p:childTnLst>
                  <p:par>
                    <p:cTn id="196" fill="freeze">
                      <p:stCondLst>
                        <p:cond delay="indefinite"/>
                      </p:stCondLst>
                      <p:childTnLst>
                        <p:par>
                          <p:cTn id="197" fill="freeze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Compatibility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622080" y="1584000"/>
            <a:ext cx="5713920" cy="323388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200" dur="indefinite" restart="never" nodeType="tmRoot">
          <p:childTnLst>
            <p:seq>
              <p:cTn id="20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04640" y="801720"/>
            <a:ext cx="5184360" cy="232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Accessibility first!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Questions or feedback?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360000" y="3483360"/>
            <a:ext cx="3384000" cy="1052640"/>
          </a:xfrm>
          <a:prstGeom prst="wedgeRoundRectCallout">
            <a:avLst>
              <a:gd name="adj1" fmla="val -35008"/>
              <a:gd name="adj2" fmla="val 77107"/>
              <a:gd name="adj3" fmla="val 16667"/>
            </a:avLst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round/>
          </a:ln>
          <a:effectLst>
            <a:outerShdw algn="tl" blurRad="101600" dir="1980000" dist="114300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4005000" y="3723840"/>
            <a:ext cx="6021000" cy="14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www.quirkos.com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daniel@quirkos.com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Twitter: quirkossoftware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36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602172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202" dur="indefinite" restart="never" nodeType="tmRoot">
          <p:childTnLst>
            <p:seq>
              <p:cTn id="20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 growing qualitative world?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British PhDs using qualitative 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methods doubled in 10 yrs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Increasing use of QDA software (Jackson 2016)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More mixed method disciplines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Increasing interest from ‘emerging economies’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2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9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37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How to keep QDAS accessible?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Features converging in major packages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(Di Gregorio 2011) 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Interfaces little changed in 20 yrs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More people doing less qualitative work?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Changes in digital landscape (tablets, laptops)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Pedagogy first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Most training done by lecturers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Difficult to teach CAQDAS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
</a:t>
            </a: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(Gibbs 2014, Blank 2004)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Needs to fit into 2hr session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Students want to be self-taught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  <p:pic>
        <p:nvPicPr>
          <p:cNvPr id="60" name="Picture 1" descr=""/>
          <p:cNvPicPr/>
          <p:nvPr/>
        </p:nvPicPr>
        <p:blipFill>
          <a:blip r:embed="rId2"/>
          <a:stretch/>
        </p:blipFill>
        <p:spPr>
          <a:xfrm>
            <a:off x="4869000" y="539280"/>
            <a:ext cx="1667520" cy="220140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16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Space for something different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Easier to use (only basic features)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Easier to teach and learn (in 2hr session)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More visual approach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Identical cross platform support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7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6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"/>
          <p:cNvPicPr/>
          <p:nvPr/>
        </p:nvPicPr>
        <p:blipFill>
          <a:blip r:embed="rId2"/>
          <a:stretch/>
        </p:blipFill>
        <p:spPr>
          <a:xfrm>
            <a:off x="0" y="26280"/>
            <a:ext cx="6857640" cy="509076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Live visual interface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Interface </a:t>
            </a:r>
            <a:r>
              <a:rPr b="1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is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visualisation – constant feedback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Students can see data grow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Minimize steps to outputs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Identical across platforms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6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3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Flexible teaching resources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836640" y="176184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Video guides of different lengths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‘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Bit-guides’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Different manuals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Free Monthly ‘Webinars’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Pre-made lecture slides!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3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20" y="0"/>
            <a:ext cx="6857280" cy="38916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260640" y="784800"/>
            <a:ext cx="599436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100000"/>
              </a:lnSpc>
            </a:pPr>
            <a:r>
              <a:rPr b="0" lang="en-GB" sz="2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One piece of a puzzle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830520" y="1444320"/>
            <a:ext cx="5994360" cy="23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/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CAQDAS always used with other software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Input     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	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     </a:t>
            </a:r>
            <a:r>
              <a:rPr b="0" i="1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Analyse</a:t>
            </a:r>
            <a:r>
              <a:rPr b="0" lang="en-GB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                       Outputs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3" descr=""/>
          <p:cNvPicPr/>
          <p:nvPr/>
        </p:nvPicPr>
        <p:blipFill>
          <a:blip r:embed="rId1"/>
          <a:stretch/>
        </p:blipFill>
        <p:spPr>
          <a:xfrm>
            <a:off x="6022080" y="115560"/>
            <a:ext cx="625320" cy="151920"/>
          </a:xfrm>
          <a:prstGeom prst="rect">
            <a:avLst/>
          </a:prstGeom>
          <a:ln>
            <a:noFill/>
          </a:ln>
        </p:spPr>
      </p:pic>
      <p:pic>
        <p:nvPicPr>
          <p:cNvPr id="80" name="Picture 1" descr=""/>
          <p:cNvPicPr/>
          <p:nvPr/>
        </p:nvPicPr>
        <p:blipFill>
          <a:blip r:embed="rId2"/>
          <a:stretch/>
        </p:blipFill>
        <p:spPr>
          <a:xfrm>
            <a:off x="210240" y="1851840"/>
            <a:ext cx="6436800" cy="2048760"/>
          </a:xfrm>
          <a:prstGeom prst="rect">
            <a:avLst/>
          </a:prstGeom>
          <a:ln>
            <a:noFill/>
          </a:ln>
        </p:spPr>
      </p:pic>
    </p:spTree>
  </p:cSld>
  <p:transition spd="slow">
    <p:fade thruBlk="true"/>
  </p:transition>
  <p:timing>
    <p:tnLst>
      <p:par>
        <p:cTn id="119" dur="indefinite" restart="never" nodeType="tmRoot">
          <p:childTnLst>
            <p:seq>
              <p:cTn id="120" nodeType="mainSeq">
                <p:childTnLst>
                  <p:par>
                    <p:cTn id="121" fill="freeze">
                      <p:stCondLst>
                        <p:cond delay="indefinite"/>
                      </p:stCondLst>
                      <p:childTnLst>
                        <p:par>
                          <p:cTn id="122" fill="freeze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freeze">
                      <p:stCondLst>
                        <p:cond delay="indefinite"/>
                      </p:stCondLst>
                      <p:childTnLst>
                        <p:par>
                          <p:cTn id="126" fill="freeze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8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Application>LibreOffice/5.1.1.3$Linux_X86_64 LibreOffice_project/89f508ef3ecebd2cfb8e1def0f0ba9a803b88a6d</Application>
  <Words>207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2014-12-02T10:47:16Z</dcterms:created>
  <dc:creator>Guybrush</dc:creator>
  <dc:description/>
  <dc:language>en-GB</dc:language>
  <cp:lastModifiedBy/>
  <dcterms:modified xsi:type="dcterms:W3CDTF">2016-08-25T22:41:56Z</dcterms:modified>
  <cp:revision>86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